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9" r:id="rId5"/>
    <p:sldId id="258" r:id="rId6"/>
    <p:sldId id="260" r:id="rId7"/>
    <p:sldId id="264" r:id="rId8"/>
    <p:sldId id="263" r:id="rId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72A"/>
    <a:srgbClr val="FC9300"/>
    <a:srgbClr val="607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99" d="100"/>
          <a:sy n="99" d="100"/>
        </p:scale>
        <p:origin x="168"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289401-65B1-4EC7-AD6C-2165359112AE}"/>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02F100E7-97B9-45B5-B216-B8032CD0D6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B66ECD6F-0306-4895-A282-66C7EDC00E0B}"/>
              </a:ext>
            </a:extLst>
          </p:cNvPr>
          <p:cNvSpPr>
            <a:spLocks noGrp="1"/>
          </p:cNvSpPr>
          <p:nvPr>
            <p:ph type="dt" sz="half" idx="10"/>
          </p:nvPr>
        </p:nvSpPr>
        <p:spPr/>
        <p:txBody>
          <a:bodyPr/>
          <a:lstStyle/>
          <a:p>
            <a:fld id="{4FC6F427-A1AB-4162-BFD2-F0276A6A85E4}" type="datetimeFigureOut">
              <a:rPr lang="ru-RU" smtClean="0"/>
              <a:t>29.05.2024</a:t>
            </a:fld>
            <a:endParaRPr lang="ru-RU"/>
          </a:p>
        </p:txBody>
      </p:sp>
      <p:sp>
        <p:nvSpPr>
          <p:cNvPr id="5" name="Нижний колонтитул 4">
            <a:extLst>
              <a:ext uri="{FF2B5EF4-FFF2-40B4-BE49-F238E27FC236}">
                <a16:creationId xmlns:a16="http://schemas.microsoft.com/office/drawing/2014/main" id="{A313422D-383F-41B0-B850-A8B342A57B7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E33D0FB-9316-4485-9A50-551DE2ACD439}"/>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3155783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94D8E5-4819-4B89-ABDA-A4CC0C329E5D}"/>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B1DF2886-9A2F-4E48-8CC1-80C596B789B9}"/>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A997587-C63A-4DE3-8B16-213A5588CF1F}"/>
              </a:ext>
            </a:extLst>
          </p:cNvPr>
          <p:cNvSpPr>
            <a:spLocks noGrp="1"/>
          </p:cNvSpPr>
          <p:nvPr>
            <p:ph type="dt" sz="half" idx="10"/>
          </p:nvPr>
        </p:nvSpPr>
        <p:spPr/>
        <p:txBody>
          <a:bodyPr/>
          <a:lstStyle/>
          <a:p>
            <a:fld id="{4FC6F427-A1AB-4162-BFD2-F0276A6A85E4}" type="datetimeFigureOut">
              <a:rPr lang="ru-RU" smtClean="0"/>
              <a:t>29.05.2024</a:t>
            </a:fld>
            <a:endParaRPr lang="ru-RU"/>
          </a:p>
        </p:txBody>
      </p:sp>
      <p:sp>
        <p:nvSpPr>
          <p:cNvPr id="5" name="Нижний колонтитул 4">
            <a:extLst>
              <a:ext uri="{FF2B5EF4-FFF2-40B4-BE49-F238E27FC236}">
                <a16:creationId xmlns:a16="http://schemas.microsoft.com/office/drawing/2014/main" id="{5CBF125F-D61D-4ACF-AEEB-27996E8FC43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E36C3CD-AAC8-4908-8ECB-03BBCDAB9A44}"/>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3458691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CBDDFB91-FF74-4997-AEC9-9E9B015573BD}"/>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315208C1-3F47-47FF-A609-206863F9E4E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EADDAC4-F288-4DF9-B342-45CADEFF7346}"/>
              </a:ext>
            </a:extLst>
          </p:cNvPr>
          <p:cNvSpPr>
            <a:spLocks noGrp="1"/>
          </p:cNvSpPr>
          <p:nvPr>
            <p:ph type="dt" sz="half" idx="10"/>
          </p:nvPr>
        </p:nvSpPr>
        <p:spPr/>
        <p:txBody>
          <a:bodyPr/>
          <a:lstStyle/>
          <a:p>
            <a:fld id="{4FC6F427-A1AB-4162-BFD2-F0276A6A85E4}" type="datetimeFigureOut">
              <a:rPr lang="ru-RU" smtClean="0"/>
              <a:t>29.05.2024</a:t>
            </a:fld>
            <a:endParaRPr lang="ru-RU"/>
          </a:p>
        </p:txBody>
      </p:sp>
      <p:sp>
        <p:nvSpPr>
          <p:cNvPr id="5" name="Нижний колонтитул 4">
            <a:extLst>
              <a:ext uri="{FF2B5EF4-FFF2-40B4-BE49-F238E27FC236}">
                <a16:creationId xmlns:a16="http://schemas.microsoft.com/office/drawing/2014/main" id="{3C9411B7-EEE2-4DB4-BA1C-92DD6FDB709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DA66D9F-E5A9-433B-BC29-705A9CF30341}"/>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2462615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4352EB-8288-4721-BFFD-951DAB9CEF0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F90BFA3-56F9-4145-825A-039B201687ED}"/>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D16026E-A9BC-4775-B74B-CC221CB1CE65}"/>
              </a:ext>
            </a:extLst>
          </p:cNvPr>
          <p:cNvSpPr>
            <a:spLocks noGrp="1"/>
          </p:cNvSpPr>
          <p:nvPr>
            <p:ph type="dt" sz="half" idx="10"/>
          </p:nvPr>
        </p:nvSpPr>
        <p:spPr/>
        <p:txBody>
          <a:bodyPr/>
          <a:lstStyle/>
          <a:p>
            <a:fld id="{4FC6F427-A1AB-4162-BFD2-F0276A6A85E4}" type="datetimeFigureOut">
              <a:rPr lang="ru-RU" smtClean="0"/>
              <a:t>29.05.2024</a:t>
            </a:fld>
            <a:endParaRPr lang="ru-RU"/>
          </a:p>
        </p:txBody>
      </p:sp>
      <p:sp>
        <p:nvSpPr>
          <p:cNvPr id="5" name="Нижний колонтитул 4">
            <a:extLst>
              <a:ext uri="{FF2B5EF4-FFF2-40B4-BE49-F238E27FC236}">
                <a16:creationId xmlns:a16="http://schemas.microsoft.com/office/drawing/2014/main" id="{AAB11ABA-92AA-43D7-A315-B7600FDF31F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6A336DF-FB29-47E7-A9CE-E741FCC0FA9D}"/>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2987935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B4E915-0A89-4DD3-A58D-C5E2C78FB2DE}"/>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FFAF2E16-9908-4441-B07C-31F7561397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3D43D89-E288-4E33-898D-982A35A2BBF1}"/>
              </a:ext>
            </a:extLst>
          </p:cNvPr>
          <p:cNvSpPr>
            <a:spLocks noGrp="1"/>
          </p:cNvSpPr>
          <p:nvPr>
            <p:ph type="dt" sz="half" idx="10"/>
          </p:nvPr>
        </p:nvSpPr>
        <p:spPr/>
        <p:txBody>
          <a:bodyPr/>
          <a:lstStyle/>
          <a:p>
            <a:fld id="{4FC6F427-A1AB-4162-BFD2-F0276A6A85E4}" type="datetimeFigureOut">
              <a:rPr lang="ru-RU" smtClean="0"/>
              <a:t>29.05.2024</a:t>
            </a:fld>
            <a:endParaRPr lang="ru-RU"/>
          </a:p>
        </p:txBody>
      </p:sp>
      <p:sp>
        <p:nvSpPr>
          <p:cNvPr id="5" name="Нижний колонтитул 4">
            <a:extLst>
              <a:ext uri="{FF2B5EF4-FFF2-40B4-BE49-F238E27FC236}">
                <a16:creationId xmlns:a16="http://schemas.microsoft.com/office/drawing/2014/main" id="{73025FC7-4A1F-4373-999E-746E26D5D52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3BB97BB-25E8-47FA-B53A-E8DF24354881}"/>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2730707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18B695-DADC-4EBA-8CD3-38391644543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EDC8418-AF3E-405E-A170-D4E99CE8C29D}"/>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D7260F0-EDB7-47BD-B790-4B756ED77FD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95AE35AA-698D-4014-B594-7BD8B07B36EE}"/>
              </a:ext>
            </a:extLst>
          </p:cNvPr>
          <p:cNvSpPr>
            <a:spLocks noGrp="1"/>
          </p:cNvSpPr>
          <p:nvPr>
            <p:ph type="dt" sz="half" idx="10"/>
          </p:nvPr>
        </p:nvSpPr>
        <p:spPr/>
        <p:txBody>
          <a:bodyPr/>
          <a:lstStyle/>
          <a:p>
            <a:fld id="{4FC6F427-A1AB-4162-BFD2-F0276A6A85E4}" type="datetimeFigureOut">
              <a:rPr lang="ru-RU" smtClean="0"/>
              <a:t>29.05.2024</a:t>
            </a:fld>
            <a:endParaRPr lang="ru-RU"/>
          </a:p>
        </p:txBody>
      </p:sp>
      <p:sp>
        <p:nvSpPr>
          <p:cNvPr id="6" name="Нижний колонтитул 5">
            <a:extLst>
              <a:ext uri="{FF2B5EF4-FFF2-40B4-BE49-F238E27FC236}">
                <a16:creationId xmlns:a16="http://schemas.microsoft.com/office/drawing/2014/main" id="{20926355-7109-4F82-AE9A-EAAE680B352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F6FADBE-AC16-4E5A-9541-DCC84067A068}"/>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2079272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79EFC5-E60E-4D38-9760-93491227A37D}"/>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0B1038AC-1864-471D-827C-1CBD75FF7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7836188-373D-4FC9-8EF6-919B9A2C43F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AECAD07-4FC5-45A3-866F-FCC14BE0A6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4ABEE1E-C829-4B50-BE04-A40860BAB02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AC5C3DB-95EC-41ED-B186-E3E2F5BEBDE9}"/>
              </a:ext>
            </a:extLst>
          </p:cNvPr>
          <p:cNvSpPr>
            <a:spLocks noGrp="1"/>
          </p:cNvSpPr>
          <p:nvPr>
            <p:ph type="dt" sz="half" idx="10"/>
          </p:nvPr>
        </p:nvSpPr>
        <p:spPr/>
        <p:txBody>
          <a:bodyPr/>
          <a:lstStyle/>
          <a:p>
            <a:fld id="{4FC6F427-A1AB-4162-BFD2-F0276A6A85E4}" type="datetimeFigureOut">
              <a:rPr lang="ru-RU" smtClean="0"/>
              <a:t>29.05.2024</a:t>
            </a:fld>
            <a:endParaRPr lang="ru-RU"/>
          </a:p>
        </p:txBody>
      </p:sp>
      <p:sp>
        <p:nvSpPr>
          <p:cNvPr id="8" name="Нижний колонтитул 7">
            <a:extLst>
              <a:ext uri="{FF2B5EF4-FFF2-40B4-BE49-F238E27FC236}">
                <a16:creationId xmlns:a16="http://schemas.microsoft.com/office/drawing/2014/main" id="{650624B0-92AD-4B98-882F-C5583113D2C0}"/>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3C06EE3-A996-4DCC-9376-F83BA01958CE}"/>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3746236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761625-23F4-423A-A17F-AB435B5841BA}"/>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C1DFF78-EF1B-448E-88BC-BCCA436AA678}"/>
              </a:ext>
            </a:extLst>
          </p:cNvPr>
          <p:cNvSpPr>
            <a:spLocks noGrp="1"/>
          </p:cNvSpPr>
          <p:nvPr>
            <p:ph type="dt" sz="half" idx="10"/>
          </p:nvPr>
        </p:nvSpPr>
        <p:spPr/>
        <p:txBody>
          <a:bodyPr/>
          <a:lstStyle/>
          <a:p>
            <a:fld id="{4FC6F427-A1AB-4162-BFD2-F0276A6A85E4}" type="datetimeFigureOut">
              <a:rPr lang="ru-RU" smtClean="0"/>
              <a:t>29.05.2024</a:t>
            </a:fld>
            <a:endParaRPr lang="ru-RU"/>
          </a:p>
        </p:txBody>
      </p:sp>
      <p:sp>
        <p:nvSpPr>
          <p:cNvPr id="4" name="Нижний колонтитул 3">
            <a:extLst>
              <a:ext uri="{FF2B5EF4-FFF2-40B4-BE49-F238E27FC236}">
                <a16:creationId xmlns:a16="http://schemas.microsoft.com/office/drawing/2014/main" id="{70208876-A273-4389-BE1B-17FA1D59FDF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39DCEE2-86A8-414B-9A20-23D8A8073000}"/>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2442032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B76A3AD-9056-418B-87E6-8FB27E099ABB}"/>
              </a:ext>
            </a:extLst>
          </p:cNvPr>
          <p:cNvSpPr>
            <a:spLocks noGrp="1"/>
          </p:cNvSpPr>
          <p:nvPr>
            <p:ph type="dt" sz="half" idx="10"/>
          </p:nvPr>
        </p:nvSpPr>
        <p:spPr/>
        <p:txBody>
          <a:bodyPr/>
          <a:lstStyle/>
          <a:p>
            <a:fld id="{4FC6F427-A1AB-4162-BFD2-F0276A6A85E4}" type="datetimeFigureOut">
              <a:rPr lang="ru-RU" smtClean="0"/>
              <a:t>29.05.2024</a:t>
            </a:fld>
            <a:endParaRPr lang="ru-RU"/>
          </a:p>
        </p:txBody>
      </p:sp>
      <p:sp>
        <p:nvSpPr>
          <p:cNvPr id="3" name="Нижний колонтитул 2">
            <a:extLst>
              <a:ext uri="{FF2B5EF4-FFF2-40B4-BE49-F238E27FC236}">
                <a16:creationId xmlns:a16="http://schemas.microsoft.com/office/drawing/2014/main" id="{7F4752C4-60AD-4631-8159-B80082F02B12}"/>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93B8C7E-A0B3-4329-B697-0D402AFC5B6C}"/>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3093889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CE6420-5175-49CE-9FD7-C226A4AB8CF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611C7B0-A845-44B8-AB02-485CF44A6A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3DD1CD40-0C4D-481D-8C58-613440A24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DECD0DA-BCB2-44D0-8872-282F15522669}"/>
              </a:ext>
            </a:extLst>
          </p:cNvPr>
          <p:cNvSpPr>
            <a:spLocks noGrp="1"/>
          </p:cNvSpPr>
          <p:nvPr>
            <p:ph type="dt" sz="half" idx="10"/>
          </p:nvPr>
        </p:nvSpPr>
        <p:spPr/>
        <p:txBody>
          <a:bodyPr/>
          <a:lstStyle/>
          <a:p>
            <a:fld id="{4FC6F427-A1AB-4162-BFD2-F0276A6A85E4}" type="datetimeFigureOut">
              <a:rPr lang="ru-RU" smtClean="0"/>
              <a:t>29.05.2024</a:t>
            </a:fld>
            <a:endParaRPr lang="ru-RU"/>
          </a:p>
        </p:txBody>
      </p:sp>
      <p:sp>
        <p:nvSpPr>
          <p:cNvPr id="6" name="Нижний колонтитул 5">
            <a:extLst>
              <a:ext uri="{FF2B5EF4-FFF2-40B4-BE49-F238E27FC236}">
                <a16:creationId xmlns:a16="http://schemas.microsoft.com/office/drawing/2014/main" id="{1FE550F2-FB18-4B81-886D-259BE11E9E8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8FBB3DA-9FC0-4E94-9FF2-6AA24DCD8B19}"/>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1230763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5AB5F7-AA1B-4FD6-9AD6-EBCE18EDA87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7E584F1-AEDE-4F54-8E97-121FED971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7C4EDD72-585E-4990-B398-68EAE5B2D5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430AC4B-B62E-42FD-AB0B-314817A1B701}"/>
              </a:ext>
            </a:extLst>
          </p:cNvPr>
          <p:cNvSpPr>
            <a:spLocks noGrp="1"/>
          </p:cNvSpPr>
          <p:nvPr>
            <p:ph type="dt" sz="half" idx="10"/>
          </p:nvPr>
        </p:nvSpPr>
        <p:spPr/>
        <p:txBody>
          <a:bodyPr/>
          <a:lstStyle/>
          <a:p>
            <a:fld id="{4FC6F427-A1AB-4162-BFD2-F0276A6A85E4}" type="datetimeFigureOut">
              <a:rPr lang="ru-RU" smtClean="0"/>
              <a:t>29.05.2024</a:t>
            </a:fld>
            <a:endParaRPr lang="ru-RU"/>
          </a:p>
        </p:txBody>
      </p:sp>
      <p:sp>
        <p:nvSpPr>
          <p:cNvPr id="6" name="Нижний колонтитул 5">
            <a:extLst>
              <a:ext uri="{FF2B5EF4-FFF2-40B4-BE49-F238E27FC236}">
                <a16:creationId xmlns:a16="http://schemas.microsoft.com/office/drawing/2014/main" id="{2FF031E5-A120-4B17-9DB7-F9892C80AB9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C0360B1-93EF-442B-ADD0-650876452F8F}"/>
              </a:ext>
            </a:extLst>
          </p:cNvPr>
          <p:cNvSpPr>
            <a:spLocks noGrp="1"/>
          </p:cNvSpPr>
          <p:nvPr>
            <p:ph type="sldNum" sz="quarter" idx="12"/>
          </p:nvPr>
        </p:nvSpPr>
        <p:spPr/>
        <p:txBody>
          <a:bodyPr/>
          <a:lstStyle/>
          <a:p>
            <a:fld id="{0C71AD10-7D81-4D30-88ED-B18088A6D894}" type="slidenum">
              <a:rPr lang="ru-RU" smtClean="0"/>
              <a:t>‹#›</a:t>
            </a:fld>
            <a:endParaRPr lang="ru-RU"/>
          </a:p>
        </p:txBody>
      </p:sp>
    </p:spTree>
    <p:extLst>
      <p:ext uri="{BB962C8B-B14F-4D97-AF65-F5344CB8AC3E}">
        <p14:creationId xmlns:p14="http://schemas.microsoft.com/office/powerpoint/2010/main" val="37832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44AF34-DD3A-4C1F-A467-AF4C196352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A21989A-EDDB-4938-9A80-A74647F9C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9122E26-393A-4698-8311-0608BE462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6F427-A1AB-4162-BFD2-F0276A6A85E4}" type="datetimeFigureOut">
              <a:rPr lang="ru-RU" smtClean="0"/>
              <a:t>29.05.2024</a:t>
            </a:fld>
            <a:endParaRPr lang="ru-RU"/>
          </a:p>
        </p:txBody>
      </p:sp>
      <p:sp>
        <p:nvSpPr>
          <p:cNvPr id="5" name="Нижний колонтитул 4">
            <a:extLst>
              <a:ext uri="{FF2B5EF4-FFF2-40B4-BE49-F238E27FC236}">
                <a16:creationId xmlns:a16="http://schemas.microsoft.com/office/drawing/2014/main" id="{486BA3DB-7BF4-4014-87B1-3D78A2F02F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DF835E6-3323-45A4-A1B7-540FD81F0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71AD10-7D81-4D30-88ED-B18088A6D894}" type="slidenum">
              <a:rPr lang="ru-RU" smtClean="0"/>
              <a:t>‹#›</a:t>
            </a:fld>
            <a:endParaRPr lang="ru-RU"/>
          </a:p>
        </p:txBody>
      </p:sp>
    </p:spTree>
    <p:extLst>
      <p:ext uri="{BB962C8B-B14F-4D97-AF65-F5344CB8AC3E}">
        <p14:creationId xmlns:p14="http://schemas.microsoft.com/office/powerpoint/2010/main" val="2346342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19F9A4-7309-47BB-BE8F-E7870F575474}"/>
              </a:ext>
            </a:extLst>
          </p:cNvPr>
          <p:cNvSpPr>
            <a:spLocks noGrp="1"/>
          </p:cNvSpPr>
          <p:nvPr>
            <p:ph type="ctrTitle"/>
          </p:nvPr>
        </p:nvSpPr>
        <p:spPr/>
        <p:txBody>
          <a:bodyPr>
            <a:normAutofit/>
          </a:bodyPr>
          <a:lstStyle/>
          <a:p>
            <a:r>
              <a:rPr lang="en-US" sz="7200" dirty="0">
                <a:solidFill>
                  <a:schemeClr val="bg1"/>
                </a:solidFill>
                <a:latin typeface="Proxima Nova" panose="02000506030000020004" pitchFamily="50" charset="0"/>
              </a:rPr>
              <a:t>Death Valley</a:t>
            </a:r>
            <a:endParaRPr lang="ru-RU" sz="7200" dirty="0">
              <a:solidFill>
                <a:schemeClr val="bg1"/>
              </a:solidFill>
              <a:latin typeface="Proxima Nova" panose="02000506030000020004" pitchFamily="50" charset="0"/>
            </a:endParaRPr>
          </a:p>
        </p:txBody>
      </p:sp>
      <p:sp>
        <p:nvSpPr>
          <p:cNvPr id="3" name="Подзаголовок 2">
            <a:extLst>
              <a:ext uri="{FF2B5EF4-FFF2-40B4-BE49-F238E27FC236}">
                <a16:creationId xmlns:a16="http://schemas.microsoft.com/office/drawing/2014/main" id="{BEF0DC2C-F26B-44CB-9C37-5BEBB8F5753D}"/>
              </a:ext>
            </a:extLst>
          </p:cNvPr>
          <p:cNvSpPr>
            <a:spLocks noGrp="1"/>
          </p:cNvSpPr>
          <p:nvPr>
            <p:ph type="subTitle" idx="1"/>
          </p:nvPr>
        </p:nvSpPr>
        <p:spPr/>
        <p:txBody>
          <a:bodyPr/>
          <a:lstStyle/>
          <a:p>
            <a:r>
              <a:rPr lang="en-US" dirty="0">
                <a:solidFill>
                  <a:schemeClr val="bg1">
                    <a:lumMod val="65000"/>
                  </a:schemeClr>
                </a:solidFill>
                <a:latin typeface="Proxima Nova Rg" panose="02000506030000020004" pitchFamily="2" charset="0"/>
              </a:rPr>
              <a:t>National Park, one of the hottest places on Earth</a:t>
            </a:r>
            <a:endParaRPr lang="ru-RU" dirty="0">
              <a:solidFill>
                <a:schemeClr val="bg1">
                  <a:lumMod val="65000"/>
                </a:schemeClr>
              </a:solidFill>
              <a:latin typeface="Proxima Nova Rg" panose="02000506030000020004" pitchFamily="2" charset="0"/>
            </a:endParaRPr>
          </a:p>
        </p:txBody>
      </p:sp>
      <p:sp>
        <p:nvSpPr>
          <p:cNvPr id="5" name="Овал 4">
            <a:extLst>
              <a:ext uri="{FF2B5EF4-FFF2-40B4-BE49-F238E27FC236}">
                <a16:creationId xmlns:a16="http://schemas.microsoft.com/office/drawing/2014/main" id="{3CE092EF-CC18-4A77-9304-C18F37F9233F}"/>
              </a:ext>
            </a:extLst>
          </p:cNvPr>
          <p:cNvSpPr/>
          <p:nvPr/>
        </p:nvSpPr>
        <p:spPr>
          <a:xfrm>
            <a:off x="903572" y="-885524"/>
            <a:ext cx="1771048" cy="1771048"/>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646606" y="4611194"/>
            <a:ext cx="1293211" cy="1293211"/>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78403508-2CB2-4A89-B7F1-F54A1427544B}"/>
              </a:ext>
            </a:extLst>
          </p:cNvPr>
          <p:cNvSpPr/>
          <p:nvPr/>
        </p:nvSpPr>
        <p:spPr>
          <a:xfrm>
            <a:off x="11640097" y="1436195"/>
            <a:ext cx="1103806" cy="1103806"/>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48822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7CE458A2-B376-400A-B386-022C9FB07B74}"/>
              </a:ext>
            </a:extLst>
          </p:cNvPr>
          <p:cNvSpPr/>
          <p:nvPr/>
        </p:nvSpPr>
        <p:spPr>
          <a:xfrm>
            <a:off x="-18402" y="-1"/>
            <a:ext cx="6114401" cy="3429001"/>
          </a:xfrm>
          <a:prstGeom prst="rect">
            <a:avLst/>
          </a:prstGeom>
          <a:solidFill>
            <a:srgbClr val="23272A">
              <a:alpha val="54902"/>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Овал 4">
            <a:extLst>
              <a:ext uri="{FF2B5EF4-FFF2-40B4-BE49-F238E27FC236}">
                <a16:creationId xmlns:a16="http://schemas.microsoft.com/office/drawing/2014/main" id="{3CE092EF-CC18-4A77-9304-C18F37F9233F}"/>
              </a:ext>
            </a:extLst>
          </p:cNvPr>
          <p:cNvSpPr/>
          <p:nvPr/>
        </p:nvSpPr>
        <p:spPr>
          <a:xfrm>
            <a:off x="-885524" y="4270524"/>
            <a:ext cx="1771048" cy="1771048"/>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9333990" y="-542971"/>
            <a:ext cx="1293211" cy="1293211"/>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78403508-2CB2-4A89-B7F1-F54A1427544B}"/>
              </a:ext>
            </a:extLst>
          </p:cNvPr>
          <p:cNvSpPr/>
          <p:nvPr/>
        </p:nvSpPr>
        <p:spPr>
          <a:xfrm>
            <a:off x="11640097" y="1918795"/>
            <a:ext cx="1103806" cy="1103806"/>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FD57E961-3A22-47D1-A972-F7005A6D06F9}"/>
              </a:ext>
            </a:extLst>
          </p:cNvPr>
          <p:cNvSpPr txBox="1"/>
          <p:nvPr/>
        </p:nvSpPr>
        <p:spPr>
          <a:xfrm>
            <a:off x="504219" y="453170"/>
            <a:ext cx="3077181"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Location</a:t>
            </a:r>
            <a:endParaRPr lang="ru-RU" sz="3200" dirty="0">
              <a:solidFill>
                <a:schemeClr val="bg1"/>
              </a:solidFill>
              <a:latin typeface="Proxima Nova" panose="02000506030000020004" pitchFamily="50" charset="0"/>
            </a:endParaRPr>
          </a:p>
        </p:txBody>
      </p:sp>
      <p:sp>
        <p:nvSpPr>
          <p:cNvPr id="9" name="TextBox 8">
            <a:extLst>
              <a:ext uri="{FF2B5EF4-FFF2-40B4-BE49-F238E27FC236}">
                <a16:creationId xmlns:a16="http://schemas.microsoft.com/office/drawing/2014/main" id="{F3831F87-DE9E-46AF-8A05-DE76BE36CD20}"/>
              </a:ext>
            </a:extLst>
          </p:cNvPr>
          <p:cNvSpPr txBox="1"/>
          <p:nvPr/>
        </p:nvSpPr>
        <p:spPr>
          <a:xfrm>
            <a:off x="504219" y="1110004"/>
            <a:ext cx="5126560" cy="2066333"/>
          </a:xfrm>
          <a:prstGeom prst="rect">
            <a:avLst/>
          </a:prstGeom>
          <a:noFill/>
        </p:spPr>
        <p:txBody>
          <a:bodyPr wrap="square" rtlCol="0">
            <a:spAutoFit/>
          </a:bodyPr>
          <a:lstStyle/>
          <a:p>
            <a:pPr>
              <a:lnSpc>
                <a:spcPts val="2500"/>
              </a:lnSpc>
            </a:pPr>
            <a:r>
              <a:rPr lang="en-US" b="0" i="0" dirty="0">
                <a:solidFill>
                  <a:srgbClr val="ECECEC"/>
                </a:solidFill>
                <a:effectLst/>
                <a:latin typeface="Söhne"/>
              </a:rPr>
              <a:t>Death Valley National Park is located in eastern California, near the border with Nevada. It is part of the Mojave Desert and is the largest national park in the contiguous United States. The park covers 3.4 million acres of desert and mountains, making it a vast and diverse landscape.</a:t>
            </a:r>
            <a:endParaRPr lang="ru-RU" dirty="0">
              <a:solidFill>
                <a:schemeClr val="bg1">
                  <a:lumMod val="85000"/>
                </a:schemeClr>
              </a:solidFill>
              <a:latin typeface="Proxima Nova Rg" panose="02000506030000020004" pitchFamily="2" charset="0"/>
            </a:endParaRPr>
          </a:p>
        </p:txBody>
      </p:sp>
    </p:spTree>
    <p:extLst>
      <p:ext uri="{BB962C8B-B14F-4D97-AF65-F5344CB8AC3E}">
        <p14:creationId xmlns:p14="http://schemas.microsoft.com/office/powerpoint/2010/main" val="3020737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10029727" y="-1250080"/>
            <a:ext cx="1771048" cy="1771048"/>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773606" y="1359994"/>
            <a:ext cx="1293211" cy="1293211"/>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Овал 6">
            <a:extLst>
              <a:ext uri="{FF2B5EF4-FFF2-40B4-BE49-F238E27FC236}">
                <a16:creationId xmlns:a16="http://schemas.microsoft.com/office/drawing/2014/main" id="{78403508-2CB2-4A89-B7F1-F54A1427544B}"/>
              </a:ext>
            </a:extLst>
          </p:cNvPr>
          <p:cNvSpPr/>
          <p:nvPr/>
        </p:nvSpPr>
        <p:spPr>
          <a:xfrm>
            <a:off x="11640097" y="4357195"/>
            <a:ext cx="1103806" cy="1103806"/>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F6DBA672-0628-4CCF-85A9-0E5B3E696171}"/>
              </a:ext>
            </a:extLst>
          </p:cNvPr>
          <p:cNvSpPr txBox="1"/>
          <p:nvPr/>
        </p:nvSpPr>
        <p:spPr>
          <a:xfrm>
            <a:off x="4883503" y="376588"/>
            <a:ext cx="5982617"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Fun Facts about Death Valley</a:t>
            </a:r>
            <a:endParaRPr lang="ru-RU" sz="3200" dirty="0">
              <a:solidFill>
                <a:schemeClr val="bg1"/>
              </a:solidFill>
              <a:latin typeface="Proxima Nova" panose="02000506030000020004" pitchFamily="50" charset="0"/>
            </a:endParaRPr>
          </a:p>
        </p:txBody>
      </p:sp>
      <p:sp>
        <p:nvSpPr>
          <p:cNvPr id="16" name="TextBox 15">
            <a:extLst>
              <a:ext uri="{FF2B5EF4-FFF2-40B4-BE49-F238E27FC236}">
                <a16:creationId xmlns:a16="http://schemas.microsoft.com/office/drawing/2014/main" id="{161D958C-C1C5-417F-9604-A19A6728D3B0}"/>
              </a:ext>
            </a:extLst>
          </p:cNvPr>
          <p:cNvSpPr txBox="1"/>
          <p:nvPr/>
        </p:nvSpPr>
        <p:spPr>
          <a:xfrm>
            <a:off x="4883503" y="981933"/>
            <a:ext cx="6593305" cy="3927165"/>
          </a:xfrm>
          <a:prstGeom prst="rect">
            <a:avLst/>
          </a:prstGeom>
          <a:noFill/>
        </p:spPr>
        <p:txBody>
          <a:bodyPr wrap="square" rtlCol="0">
            <a:spAutoFit/>
          </a:bodyPr>
          <a:lstStyle/>
          <a:p>
            <a:pPr>
              <a:lnSpc>
                <a:spcPts val="2500"/>
              </a:lnSpc>
            </a:pP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Hottest Place on Earth: Death Valley holds the record for the highest temperature ever recorded on Earth, which was 57°C in 1913.</a:t>
            </a:r>
            <a:endParaRPr lang="ru-RU"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endParaRPr>
          </a:p>
          <a:p>
            <a:pPr>
              <a:lnSpc>
                <a:spcPts val="2500"/>
              </a:lnSpc>
            </a:pPr>
            <a:endParaRPr lang="ru-RU"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endParaRPr>
          </a:p>
          <a:p>
            <a:pPr>
              <a:lnSpc>
                <a:spcPts val="2500"/>
              </a:lnSpc>
            </a:pP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Lowest Point in North America: </a:t>
            </a:r>
            <a:r>
              <a:rPr lang="en-US" dirty="0" err="1">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Badwater</a:t>
            </a: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 Basin is 86 meters below sea level, making it the lowest point in North America.</a:t>
            </a:r>
            <a:endParaRPr lang="ru-RU"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endParaRPr>
          </a:p>
          <a:p>
            <a:pPr>
              <a:lnSpc>
                <a:spcPts val="2500"/>
              </a:lnSpc>
            </a:pPr>
            <a:endParaRPr lang="ru-RU"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endParaRPr>
          </a:p>
          <a:p>
            <a:pPr>
              <a:lnSpc>
                <a:spcPts val="2500"/>
              </a:lnSpc>
            </a:pP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Largest National Park: It is the largest national park in the contiguous United States, covering 3.4million acres.</a:t>
            </a:r>
            <a:endParaRPr lang="ru-RU"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endParaRPr>
          </a:p>
          <a:p>
            <a:pPr>
              <a:lnSpc>
                <a:spcPts val="2500"/>
              </a:lnSpc>
            </a:pPr>
            <a:endParaRPr lang="ru-RU"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endParaRPr>
          </a:p>
          <a:p>
            <a:pPr>
              <a:lnSpc>
                <a:spcPts val="2500"/>
              </a:lnSpc>
            </a:pP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Extreme Dryness: It receives less than 2 inches (5 cm) of rain per year on average.</a:t>
            </a:r>
            <a:endParaRPr lang="ru-RU" dirty="0">
              <a:solidFill>
                <a:schemeClr val="bg1">
                  <a:lumMod val="85000"/>
                </a:schemeClr>
              </a:solidFill>
              <a:latin typeface="Proxima Nova Rg" panose="02000506030000020004" pitchFamily="2" charset="0"/>
            </a:endParaRPr>
          </a:p>
        </p:txBody>
      </p:sp>
      <p:pic>
        <p:nvPicPr>
          <p:cNvPr id="19" name="Рисунок 18">
            <a:extLst>
              <a:ext uri="{FF2B5EF4-FFF2-40B4-BE49-F238E27FC236}">
                <a16:creationId xmlns:a16="http://schemas.microsoft.com/office/drawing/2014/main" id="{CFD17533-72C7-4914-8EE4-CAA546301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05" y="520968"/>
            <a:ext cx="3983605" cy="2908032"/>
          </a:xfrm>
          <a:prstGeom prst="rect">
            <a:avLst/>
          </a:prstGeom>
        </p:spPr>
      </p:pic>
    </p:spTree>
    <p:extLst>
      <p:ext uri="{BB962C8B-B14F-4D97-AF65-F5344CB8AC3E}">
        <p14:creationId xmlns:p14="http://schemas.microsoft.com/office/powerpoint/2010/main" val="1769127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885524" y="4401577"/>
            <a:ext cx="1771048" cy="1771048"/>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8290681" y="-1001622"/>
            <a:ext cx="1293211" cy="1293211"/>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78403508-2CB2-4A89-B7F1-F54A1427544B}"/>
              </a:ext>
            </a:extLst>
          </p:cNvPr>
          <p:cNvSpPr/>
          <p:nvPr/>
        </p:nvSpPr>
        <p:spPr>
          <a:xfrm>
            <a:off x="11871103" y="4401577"/>
            <a:ext cx="1103806" cy="1103806"/>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FD57E961-3A22-47D1-A972-F7005A6D06F9}"/>
              </a:ext>
            </a:extLst>
          </p:cNvPr>
          <p:cNvSpPr txBox="1"/>
          <p:nvPr/>
        </p:nvSpPr>
        <p:spPr>
          <a:xfrm>
            <a:off x="7280375" y="524040"/>
            <a:ext cx="4388859"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Origin of the Name</a:t>
            </a:r>
            <a:endParaRPr lang="ru-RU" sz="3200" dirty="0">
              <a:solidFill>
                <a:schemeClr val="bg1"/>
              </a:solidFill>
              <a:latin typeface="Proxima Nova" panose="02000506030000020004" pitchFamily="50" charset="0"/>
            </a:endParaRPr>
          </a:p>
        </p:txBody>
      </p:sp>
      <p:sp>
        <p:nvSpPr>
          <p:cNvPr id="10" name="TextBox 9">
            <a:extLst>
              <a:ext uri="{FF2B5EF4-FFF2-40B4-BE49-F238E27FC236}">
                <a16:creationId xmlns:a16="http://schemas.microsoft.com/office/drawing/2014/main" id="{EAAABBC7-A328-4289-8A78-111B26AE2DB4}"/>
              </a:ext>
            </a:extLst>
          </p:cNvPr>
          <p:cNvSpPr txBox="1"/>
          <p:nvPr/>
        </p:nvSpPr>
        <p:spPr>
          <a:xfrm>
            <a:off x="7280375" y="1108815"/>
            <a:ext cx="3971163" cy="2963696"/>
          </a:xfrm>
          <a:prstGeom prst="rect">
            <a:avLst/>
          </a:prstGeom>
          <a:noFill/>
        </p:spPr>
        <p:txBody>
          <a:bodyPr wrap="square" rtlCol="0">
            <a:spAutoFit/>
          </a:bodyPr>
          <a:lstStyle/>
          <a:p>
            <a:pPr>
              <a:lnSpc>
                <a:spcPts val="2500"/>
              </a:lnSpc>
            </a:pPr>
            <a:r>
              <a:rPr lang="en-US" b="0" i="0" dirty="0">
                <a:solidFill>
                  <a:srgbClr val="ECECEC"/>
                </a:solidFill>
                <a:effectLst/>
                <a:latin typeface="Söhne"/>
              </a:rPr>
              <a:t>Death Valley was named by pioneers in 1849 who were lost in the area during the California Gold Rush. They faced extreme heat, lack of water, and difficult terrain. Although only one person is believed to have died, the experience was so difficult that they named it "Death Valley" as a reminder of their ordeal.</a:t>
            </a:r>
            <a:endParaRPr lang="ru-RU" dirty="0">
              <a:solidFill>
                <a:schemeClr val="bg1">
                  <a:lumMod val="85000"/>
                </a:schemeClr>
              </a:solidFill>
              <a:latin typeface="Proxima Nova Rg" panose="02000506030000020004" pitchFamily="2" charset="0"/>
            </a:endParaRPr>
          </a:p>
        </p:txBody>
      </p:sp>
      <p:pic>
        <p:nvPicPr>
          <p:cNvPr id="11" name="Рисунок 10">
            <a:extLst>
              <a:ext uri="{FF2B5EF4-FFF2-40B4-BE49-F238E27FC236}">
                <a16:creationId xmlns:a16="http://schemas.microsoft.com/office/drawing/2014/main" id="{0BB01FF2-9370-4FCD-8265-5664708E1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571499"/>
            <a:ext cx="6204885" cy="3384484"/>
          </a:xfrm>
          <a:prstGeom prst="rect">
            <a:avLst/>
          </a:prstGeom>
        </p:spPr>
      </p:pic>
    </p:spTree>
    <p:extLst>
      <p:ext uri="{BB962C8B-B14F-4D97-AF65-F5344CB8AC3E}">
        <p14:creationId xmlns:p14="http://schemas.microsoft.com/office/powerpoint/2010/main" val="1621142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11306476" y="4535049"/>
            <a:ext cx="1771048" cy="1771048"/>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1144094" y="-646606"/>
            <a:ext cx="1293211" cy="1293211"/>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Овал 6">
            <a:extLst>
              <a:ext uri="{FF2B5EF4-FFF2-40B4-BE49-F238E27FC236}">
                <a16:creationId xmlns:a16="http://schemas.microsoft.com/office/drawing/2014/main" id="{78403508-2CB2-4A89-B7F1-F54A1427544B}"/>
              </a:ext>
            </a:extLst>
          </p:cNvPr>
          <p:cNvSpPr/>
          <p:nvPr/>
        </p:nvSpPr>
        <p:spPr>
          <a:xfrm>
            <a:off x="6411039" y="6212015"/>
            <a:ext cx="1103806" cy="1103806"/>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D0190748-81C5-4786-ADB7-23BB281FD63A}"/>
              </a:ext>
            </a:extLst>
          </p:cNvPr>
          <p:cNvSpPr txBox="1"/>
          <p:nvPr/>
        </p:nvSpPr>
        <p:spPr>
          <a:xfrm>
            <a:off x="310974" y="782002"/>
            <a:ext cx="3796206"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Unique Landscapes</a:t>
            </a:r>
            <a:endParaRPr lang="ru-RU" sz="3200" dirty="0">
              <a:solidFill>
                <a:schemeClr val="bg1"/>
              </a:solidFill>
              <a:latin typeface="Proxima Nova" panose="02000506030000020004" pitchFamily="50" charset="0"/>
            </a:endParaRPr>
          </a:p>
        </p:txBody>
      </p:sp>
      <p:sp>
        <p:nvSpPr>
          <p:cNvPr id="12" name="TextBox 11">
            <a:extLst>
              <a:ext uri="{FF2B5EF4-FFF2-40B4-BE49-F238E27FC236}">
                <a16:creationId xmlns:a16="http://schemas.microsoft.com/office/drawing/2014/main" id="{7DC20657-555F-4C88-B7E3-86295ACF24D7}"/>
              </a:ext>
            </a:extLst>
          </p:cNvPr>
          <p:cNvSpPr txBox="1"/>
          <p:nvPr/>
        </p:nvSpPr>
        <p:spPr>
          <a:xfrm>
            <a:off x="355900" y="1502173"/>
            <a:ext cx="4495233" cy="3285964"/>
          </a:xfrm>
          <a:prstGeom prst="rect">
            <a:avLst/>
          </a:prstGeom>
          <a:noFill/>
        </p:spPr>
        <p:txBody>
          <a:bodyPr wrap="square" rtlCol="0">
            <a:spAutoFit/>
          </a:bodyPr>
          <a:lstStyle/>
          <a:p>
            <a:pPr>
              <a:lnSpc>
                <a:spcPts val="2500"/>
              </a:lnSpc>
            </a:pP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Death Valley has amazing and different landscapes. There are huge salt flats in </a:t>
            </a:r>
            <a:r>
              <a:rPr lang="en-US" dirty="0" err="1">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Badwater</a:t>
            </a: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 Basin that look like a white desert. There are also big sand dunes at Mesquite Flat Dunes where you can hike. The colorful rocks at Artist's Palette are really pretty. There are also canyons like Golden Canyon where you can hike. Devil’s Golf Course has strange and cool rock formations.</a:t>
            </a:r>
            <a:endParaRPr lang="ru-RU" dirty="0">
              <a:solidFill>
                <a:schemeClr val="bg1">
                  <a:lumMod val="85000"/>
                </a:schemeClr>
              </a:solidFill>
              <a:latin typeface="Proxima Nova Rg" panose="02000506030000020004" pitchFamily="2" charset="0"/>
            </a:endParaRPr>
          </a:p>
        </p:txBody>
      </p:sp>
      <p:pic>
        <p:nvPicPr>
          <p:cNvPr id="10" name="Рисунок 9">
            <a:extLst>
              <a:ext uri="{FF2B5EF4-FFF2-40B4-BE49-F238E27FC236}">
                <a16:creationId xmlns:a16="http://schemas.microsoft.com/office/drawing/2014/main" id="{CCCD8278-9317-4551-A8EA-DB6856BF9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298" y="961852"/>
            <a:ext cx="6218759" cy="4146669"/>
          </a:xfrm>
          <a:prstGeom prst="rect">
            <a:avLst/>
          </a:prstGeom>
        </p:spPr>
      </p:pic>
    </p:spTree>
    <p:extLst>
      <p:ext uri="{BB962C8B-B14F-4D97-AF65-F5344CB8AC3E}">
        <p14:creationId xmlns:p14="http://schemas.microsoft.com/office/powerpoint/2010/main" val="369674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885524" y="1294151"/>
            <a:ext cx="1771048" cy="1771048"/>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8867432" y="-646606"/>
            <a:ext cx="1293211" cy="1293211"/>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78403508-2CB2-4A89-B7F1-F54A1427544B}"/>
              </a:ext>
            </a:extLst>
          </p:cNvPr>
          <p:cNvSpPr/>
          <p:nvPr/>
        </p:nvSpPr>
        <p:spPr>
          <a:xfrm>
            <a:off x="11726878" y="5113289"/>
            <a:ext cx="1103806" cy="1103806"/>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FD57E961-3A22-47D1-A972-F7005A6D06F9}"/>
              </a:ext>
            </a:extLst>
          </p:cNvPr>
          <p:cNvSpPr txBox="1"/>
          <p:nvPr/>
        </p:nvSpPr>
        <p:spPr>
          <a:xfrm>
            <a:off x="885524" y="354217"/>
            <a:ext cx="7069756"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The Mystery of the Moving Rocks</a:t>
            </a:r>
            <a:endParaRPr lang="ru-RU" sz="3200" dirty="0">
              <a:solidFill>
                <a:schemeClr val="bg1"/>
              </a:solidFill>
              <a:latin typeface="Proxima Nova" panose="02000506030000020004" pitchFamily="50" charset="0"/>
            </a:endParaRPr>
          </a:p>
        </p:txBody>
      </p:sp>
      <p:sp>
        <p:nvSpPr>
          <p:cNvPr id="14" name="TextBox 13">
            <a:extLst>
              <a:ext uri="{FF2B5EF4-FFF2-40B4-BE49-F238E27FC236}">
                <a16:creationId xmlns:a16="http://schemas.microsoft.com/office/drawing/2014/main" id="{ECD7B698-412E-4047-94D0-475DE2E2BD68}"/>
              </a:ext>
            </a:extLst>
          </p:cNvPr>
          <p:cNvSpPr txBox="1"/>
          <p:nvPr/>
        </p:nvSpPr>
        <p:spPr>
          <a:xfrm>
            <a:off x="885524" y="1001764"/>
            <a:ext cx="10568539" cy="1355499"/>
          </a:xfrm>
          <a:prstGeom prst="rect">
            <a:avLst/>
          </a:prstGeom>
          <a:noFill/>
        </p:spPr>
        <p:txBody>
          <a:bodyPr wrap="square" rtlCol="0">
            <a:spAutoFit/>
          </a:bodyPr>
          <a:lstStyle/>
          <a:p>
            <a:pPr>
              <a:lnSpc>
                <a:spcPts val="2500"/>
              </a:lnSpc>
            </a:pPr>
            <a:r>
              <a:rPr lang="en-US" b="0" i="0" dirty="0">
                <a:solidFill>
                  <a:srgbClr val="ECECEC"/>
                </a:solidFill>
                <a:effectLst/>
                <a:latin typeface="Söhne"/>
              </a:rPr>
              <a:t>There is a place in Death Valley called Playa Racetrack where the rocks seem to move on their own. These stones, called "sailing stones" leave long trails at the bottom of a dried-up lake. Scientists believe that the combination of wind, ice and thin layers of water causes rocks to slide on the ground. This unique and unusual phenomenon attracts many visitors.</a:t>
            </a:r>
          </a:p>
        </p:txBody>
      </p:sp>
      <p:pic>
        <p:nvPicPr>
          <p:cNvPr id="3" name="Рисунок 2">
            <a:extLst>
              <a:ext uri="{FF2B5EF4-FFF2-40B4-BE49-F238E27FC236}">
                <a16:creationId xmlns:a16="http://schemas.microsoft.com/office/drawing/2014/main" id="{D79281D9-D0F8-4542-A87B-CC946C065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683" y="2771781"/>
            <a:ext cx="4694472" cy="3084455"/>
          </a:xfrm>
          <a:prstGeom prst="rect">
            <a:avLst/>
          </a:prstGeom>
        </p:spPr>
      </p:pic>
      <p:pic>
        <p:nvPicPr>
          <p:cNvPr id="10" name="Рисунок 9">
            <a:extLst>
              <a:ext uri="{FF2B5EF4-FFF2-40B4-BE49-F238E27FC236}">
                <a16:creationId xmlns:a16="http://schemas.microsoft.com/office/drawing/2014/main" id="{DC344D33-6C3F-42B3-9762-4A093130F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71781"/>
            <a:ext cx="5483192" cy="3084296"/>
          </a:xfrm>
          <a:prstGeom prst="rect">
            <a:avLst/>
          </a:prstGeom>
        </p:spPr>
      </p:pic>
    </p:spTree>
    <p:extLst>
      <p:ext uri="{BB962C8B-B14F-4D97-AF65-F5344CB8AC3E}">
        <p14:creationId xmlns:p14="http://schemas.microsoft.com/office/powerpoint/2010/main" val="1928863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1626991" y="4733980"/>
            <a:ext cx="1771048" cy="1771048"/>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4259142" y="-1031616"/>
            <a:ext cx="1293211" cy="1293211"/>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Овал 6">
            <a:extLst>
              <a:ext uri="{FF2B5EF4-FFF2-40B4-BE49-F238E27FC236}">
                <a16:creationId xmlns:a16="http://schemas.microsoft.com/office/drawing/2014/main" id="{78403508-2CB2-4A89-B7F1-F54A1427544B}"/>
              </a:ext>
            </a:extLst>
          </p:cNvPr>
          <p:cNvSpPr/>
          <p:nvPr/>
        </p:nvSpPr>
        <p:spPr>
          <a:xfrm>
            <a:off x="11836100" y="646605"/>
            <a:ext cx="1103806" cy="1103806"/>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D0190748-81C5-4786-ADB7-23BB281FD63A}"/>
              </a:ext>
            </a:extLst>
          </p:cNvPr>
          <p:cNvSpPr txBox="1"/>
          <p:nvPr/>
        </p:nvSpPr>
        <p:spPr>
          <a:xfrm>
            <a:off x="355900" y="354217"/>
            <a:ext cx="3796206"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Animals and Plants</a:t>
            </a:r>
            <a:endParaRPr lang="ru-RU" sz="3200" dirty="0">
              <a:solidFill>
                <a:schemeClr val="bg1"/>
              </a:solidFill>
              <a:latin typeface="Proxima Nova" panose="02000506030000020004" pitchFamily="50" charset="0"/>
            </a:endParaRPr>
          </a:p>
        </p:txBody>
      </p:sp>
      <p:sp>
        <p:nvSpPr>
          <p:cNvPr id="12" name="TextBox 11">
            <a:extLst>
              <a:ext uri="{FF2B5EF4-FFF2-40B4-BE49-F238E27FC236}">
                <a16:creationId xmlns:a16="http://schemas.microsoft.com/office/drawing/2014/main" id="{7DC20657-555F-4C88-B7E3-86295ACF24D7}"/>
              </a:ext>
            </a:extLst>
          </p:cNvPr>
          <p:cNvSpPr txBox="1"/>
          <p:nvPr/>
        </p:nvSpPr>
        <p:spPr>
          <a:xfrm>
            <a:off x="355900" y="1025377"/>
            <a:ext cx="5740100" cy="2003562"/>
          </a:xfrm>
          <a:prstGeom prst="rect">
            <a:avLst/>
          </a:prstGeom>
          <a:noFill/>
        </p:spPr>
        <p:txBody>
          <a:bodyPr wrap="square" rtlCol="0">
            <a:spAutoFit/>
          </a:bodyPr>
          <a:lstStyle/>
          <a:p>
            <a:pPr>
              <a:lnSpc>
                <a:spcPts val="2500"/>
              </a:lnSpc>
            </a:pPr>
            <a:r>
              <a:rPr lang="en-US" dirty="0">
                <a:solidFill>
                  <a:schemeClr val="bg1">
                    <a:lumMod val="85000"/>
                  </a:schemeClr>
                </a:solidFill>
                <a:latin typeface="Proxima Nova Rg" panose="02000506030000020004" pitchFamily="2" charset="0"/>
                <a:ea typeface="Calibri" panose="020F0502020204030204" pitchFamily="34" charset="0"/>
                <a:cs typeface="Times New Roman" panose="02020603050405020304" pitchFamily="18" charset="0"/>
              </a:rPr>
              <a:t>Even though it’s really hot and dry, many animals live in Death Valley. You can find coyotes, lizards, bighorn sheep, and even the endangered Death Valley pupfish. Plants like Joshua trees, creosote bushes, and desert holly grow here. They have special ways to survive in the heat and dryness.</a:t>
            </a:r>
            <a:endParaRPr lang="ru-RU" dirty="0">
              <a:solidFill>
                <a:schemeClr val="bg1">
                  <a:lumMod val="85000"/>
                </a:schemeClr>
              </a:solidFill>
              <a:latin typeface="Proxima Nova Rg" panose="02000506030000020004" pitchFamily="2" charset="0"/>
            </a:endParaRPr>
          </a:p>
        </p:txBody>
      </p:sp>
      <p:pic>
        <p:nvPicPr>
          <p:cNvPr id="3" name="Рисунок 2">
            <a:extLst>
              <a:ext uri="{FF2B5EF4-FFF2-40B4-BE49-F238E27FC236}">
                <a16:creationId xmlns:a16="http://schemas.microsoft.com/office/drawing/2014/main" id="{EC934AC2-A8D3-48F1-B235-98D3E1A73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689" y="471882"/>
            <a:ext cx="5114113" cy="2557057"/>
          </a:xfrm>
          <a:prstGeom prst="rect">
            <a:avLst/>
          </a:prstGeom>
        </p:spPr>
      </p:pic>
      <p:pic>
        <p:nvPicPr>
          <p:cNvPr id="9" name="Рисунок 8">
            <a:extLst>
              <a:ext uri="{FF2B5EF4-FFF2-40B4-BE49-F238E27FC236}">
                <a16:creationId xmlns:a16="http://schemas.microsoft.com/office/drawing/2014/main" id="{C2CE9C1A-993C-49FE-AB29-410E4B564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689" y="3429001"/>
            <a:ext cx="5114113" cy="2879468"/>
          </a:xfrm>
          <a:prstGeom prst="rect">
            <a:avLst/>
          </a:prstGeom>
        </p:spPr>
      </p:pic>
      <p:pic>
        <p:nvPicPr>
          <p:cNvPr id="13" name="Рисунок 12">
            <a:extLst>
              <a:ext uri="{FF2B5EF4-FFF2-40B4-BE49-F238E27FC236}">
                <a16:creationId xmlns:a16="http://schemas.microsoft.com/office/drawing/2014/main" id="{FAD3288D-1FB2-41CF-90FA-7FFAFEEA1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901" y="3473710"/>
            <a:ext cx="5669516" cy="2834759"/>
          </a:xfrm>
          <a:prstGeom prst="rect">
            <a:avLst/>
          </a:prstGeom>
        </p:spPr>
      </p:pic>
    </p:spTree>
    <p:extLst>
      <p:ext uri="{BB962C8B-B14F-4D97-AF65-F5344CB8AC3E}">
        <p14:creationId xmlns:p14="http://schemas.microsoft.com/office/powerpoint/2010/main" val="3710612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272A"/>
        </a:solidFill>
        <a:effectLst/>
      </p:bgPr>
    </p:bg>
    <p:spTree>
      <p:nvGrpSpPr>
        <p:cNvPr id="1" name=""/>
        <p:cNvGrpSpPr/>
        <p:nvPr/>
      </p:nvGrpSpPr>
      <p:grpSpPr>
        <a:xfrm>
          <a:off x="0" y="0"/>
          <a:ext cx="0" cy="0"/>
          <a:chOff x="0" y="0"/>
          <a:chExt cx="0" cy="0"/>
        </a:xfrm>
      </p:grpSpPr>
      <p:sp>
        <p:nvSpPr>
          <p:cNvPr id="5" name="Овал 4">
            <a:extLst>
              <a:ext uri="{FF2B5EF4-FFF2-40B4-BE49-F238E27FC236}">
                <a16:creationId xmlns:a16="http://schemas.microsoft.com/office/drawing/2014/main" id="{3CE092EF-CC18-4A77-9304-C18F37F9233F}"/>
              </a:ext>
            </a:extLst>
          </p:cNvPr>
          <p:cNvSpPr/>
          <p:nvPr/>
        </p:nvSpPr>
        <p:spPr>
          <a:xfrm>
            <a:off x="-885524" y="4008699"/>
            <a:ext cx="1771048" cy="1771048"/>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Овал 5">
            <a:extLst>
              <a:ext uri="{FF2B5EF4-FFF2-40B4-BE49-F238E27FC236}">
                <a16:creationId xmlns:a16="http://schemas.microsoft.com/office/drawing/2014/main" id="{732A4727-2721-48DC-AA64-E598F5F4AB25}"/>
              </a:ext>
            </a:extLst>
          </p:cNvPr>
          <p:cNvSpPr/>
          <p:nvPr/>
        </p:nvSpPr>
        <p:spPr>
          <a:xfrm>
            <a:off x="1716558" y="-646606"/>
            <a:ext cx="1293211" cy="1293211"/>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Овал 6">
            <a:extLst>
              <a:ext uri="{FF2B5EF4-FFF2-40B4-BE49-F238E27FC236}">
                <a16:creationId xmlns:a16="http://schemas.microsoft.com/office/drawing/2014/main" id="{78403508-2CB2-4A89-B7F1-F54A1427544B}"/>
              </a:ext>
            </a:extLst>
          </p:cNvPr>
          <p:cNvSpPr/>
          <p:nvPr/>
        </p:nvSpPr>
        <p:spPr>
          <a:xfrm>
            <a:off x="11640097" y="4778108"/>
            <a:ext cx="1103806" cy="1103806"/>
          </a:xfrm>
          <a:prstGeom prst="ellipse">
            <a:avLst/>
          </a:prstGeom>
          <a:solidFill>
            <a:srgbClr val="FC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FD57E961-3A22-47D1-A972-F7005A6D06F9}"/>
              </a:ext>
            </a:extLst>
          </p:cNvPr>
          <p:cNvSpPr txBox="1"/>
          <p:nvPr/>
        </p:nvSpPr>
        <p:spPr>
          <a:xfrm>
            <a:off x="1752920" y="1875251"/>
            <a:ext cx="5790879" cy="584775"/>
          </a:xfrm>
          <a:prstGeom prst="rect">
            <a:avLst/>
          </a:prstGeom>
          <a:noFill/>
        </p:spPr>
        <p:txBody>
          <a:bodyPr wrap="square" rtlCol="0">
            <a:spAutoFit/>
          </a:bodyPr>
          <a:lstStyle/>
          <a:p>
            <a:r>
              <a:rPr lang="en-US" sz="3200" dirty="0">
                <a:solidFill>
                  <a:schemeClr val="bg1"/>
                </a:solidFill>
                <a:latin typeface="Proxima Nova" panose="02000506030000020004" pitchFamily="50" charset="0"/>
              </a:rPr>
              <a:t>Thanks for attention)</a:t>
            </a:r>
            <a:endParaRPr lang="ru-RU" sz="3200" dirty="0">
              <a:solidFill>
                <a:schemeClr val="bg1"/>
              </a:solidFill>
              <a:latin typeface="Proxima Nova" panose="02000506030000020004" pitchFamily="50" charset="0"/>
            </a:endParaRPr>
          </a:p>
        </p:txBody>
      </p:sp>
      <p:pic>
        <p:nvPicPr>
          <p:cNvPr id="3" name="Рисунок 2">
            <a:extLst>
              <a:ext uri="{FF2B5EF4-FFF2-40B4-BE49-F238E27FC236}">
                <a16:creationId xmlns:a16="http://schemas.microsoft.com/office/drawing/2014/main" id="{E6E14FD0-1D3C-40FE-BD68-891C3D093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5971" y="646605"/>
            <a:ext cx="5519057" cy="5519057"/>
          </a:xfrm>
          <a:prstGeom prst="rect">
            <a:avLst/>
          </a:prstGeom>
        </p:spPr>
      </p:pic>
      <p:sp>
        <p:nvSpPr>
          <p:cNvPr id="9" name="TextBox 8">
            <a:extLst>
              <a:ext uri="{FF2B5EF4-FFF2-40B4-BE49-F238E27FC236}">
                <a16:creationId xmlns:a16="http://schemas.microsoft.com/office/drawing/2014/main" id="{AD9B7212-B68E-4000-97AE-A2A94509F049}"/>
              </a:ext>
            </a:extLst>
          </p:cNvPr>
          <p:cNvSpPr txBox="1"/>
          <p:nvPr/>
        </p:nvSpPr>
        <p:spPr>
          <a:xfrm>
            <a:off x="1752921" y="2634374"/>
            <a:ext cx="3239993" cy="369332"/>
          </a:xfrm>
          <a:prstGeom prst="rect">
            <a:avLst/>
          </a:prstGeom>
          <a:noFill/>
        </p:spPr>
        <p:txBody>
          <a:bodyPr wrap="square" rtlCol="0">
            <a:spAutoFit/>
          </a:bodyPr>
          <a:lstStyle/>
          <a:p>
            <a:r>
              <a:rPr lang="en-US" dirty="0">
                <a:solidFill>
                  <a:schemeClr val="bg1">
                    <a:lumMod val="50000"/>
                    <a:alpha val="53000"/>
                  </a:schemeClr>
                </a:solidFill>
                <a:latin typeface="Proxima Nova" panose="02000506030000020004" pitchFamily="50" charset="0"/>
              </a:rPr>
              <a:t>Prepared: Sidorov D. S.</a:t>
            </a:r>
            <a:endParaRPr lang="ru-RU" dirty="0">
              <a:solidFill>
                <a:schemeClr val="bg1">
                  <a:lumMod val="50000"/>
                  <a:alpha val="53000"/>
                </a:schemeClr>
              </a:solidFill>
              <a:latin typeface="Proxima Nova" panose="02000506030000020004" pitchFamily="50" charset="0"/>
            </a:endParaRPr>
          </a:p>
        </p:txBody>
      </p:sp>
    </p:spTree>
    <p:extLst>
      <p:ext uri="{BB962C8B-B14F-4D97-AF65-F5344CB8AC3E}">
        <p14:creationId xmlns:p14="http://schemas.microsoft.com/office/powerpoint/2010/main" val="183700900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451</Words>
  <Application>Microsoft Office PowerPoint</Application>
  <PresentationFormat>Широкоэкранный</PresentationFormat>
  <Paragraphs>22</Paragraphs>
  <Slides>8</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8</vt:i4>
      </vt:variant>
    </vt:vector>
  </HeadingPairs>
  <TitlesOfParts>
    <vt:vector size="15" baseType="lpstr">
      <vt:lpstr>Arial</vt:lpstr>
      <vt:lpstr>Calibri</vt:lpstr>
      <vt:lpstr>Calibri Light</vt:lpstr>
      <vt:lpstr>Proxima Nova</vt:lpstr>
      <vt:lpstr>Proxima Nova Rg</vt:lpstr>
      <vt:lpstr>Söhne</vt:lpstr>
      <vt:lpstr>Тема Office</vt:lpstr>
      <vt:lpstr>Death Valley</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Dmitry Sidorov</dc:creator>
  <cp:lastModifiedBy>Dmitry Sidorov</cp:lastModifiedBy>
  <cp:revision>22</cp:revision>
  <dcterms:created xsi:type="dcterms:W3CDTF">2023-11-02T21:00:00Z</dcterms:created>
  <dcterms:modified xsi:type="dcterms:W3CDTF">2024-05-29T11:24:37Z</dcterms:modified>
</cp:coreProperties>
</file>